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sldIdLst>
    <p:sldId id="256" r:id="rId2"/>
    <p:sldId id="257" r:id="rId3"/>
    <p:sldId id="258" r:id="rId4"/>
    <p:sldId id="259" r:id="rId5"/>
    <p:sldId id="261" r:id="rId6"/>
    <p:sldId id="262" r:id="rId7"/>
    <p:sldId id="263" r:id="rId8"/>
    <p:sldId id="265" r:id="rId9"/>
    <p:sldId id="268" r:id="rId10"/>
    <p:sldId id="267" r:id="rId11"/>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9" d="100"/>
          <a:sy n="69" d="100"/>
        </p:scale>
        <p:origin x="-1416" y="-96"/>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ableStyles" Target="tableStyle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heme" Target="theme/theme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905000"/>
            <a:ext cx="7543800" cy="2593975"/>
          </a:xfrm>
        </p:spPr>
        <p:txBody>
          <a:bodyPr anchor="b"/>
          <a:lstStyle>
            <a:lvl1pPr>
              <a:defRPr sz="6600">
                <a:ln>
                  <a:noFill/>
                </a:ln>
                <a:solidFill>
                  <a:schemeClr val="tx2"/>
                </a:solidFill>
              </a:defRPr>
            </a:lvl1pPr>
          </a:lstStyle>
          <a:p>
            <a:r>
              <a:rPr lang="en-US" smtClean="0"/>
              <a:t>Click to edit Master title style</a:t>
            </a:r>
            <a:endParaRPr lang="en-US" dirty="0"/>
          </a:p>
        </p:txBody>
      </p:sp>
      <p:sp>
        <p:nvSpPr>
          <p:cNvPr id="3" name="Subtitle 2"/>
          <p:cNvSpPr>
            <a:spLocks noGrp="1"/>
          </p:cNvSpPr>
          <p:nvPr>
            <p:ph type="subTitle" idx="1"/>
          </p:nvPr>
        </p:nvSpPr>
        <p:spPr>
          <a:xfrm>
            <a:off x="685800" y="4572000"/>
            <a:ext cx="6461760" cy="1066800"/>
          </a:xfrm>
        </p:spPr>
        <p:txBody>
          <a:bodyPr anchor="t">
            <a:normAutofit/>
          </a:bodyPr>
          <a:lstStyle>
            <a:lvl1pPr marL="0" indent="0" algn="l">
              <a:buNone/>
              <a:defRPr sz="2000">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BB99F8EE-476C-411C-B269-00174AE68738}" type="datetimeFigureOut">
              <a:rPr lang="en-US" smtClean="0"/>
              <a:t>8/16/2012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11E923-F843-4BCE-9ABA-867C559BB7B3}"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B99F8EE-476C-411C-B269-00174AE68738}" type="datetimeFigureOut">
              <a:rPr lang="en-US" smtClean="0"/>
              <a:t>8/16/2012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11E923-F843-4BCE-9ABA-867C559BB7B3}"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1752600" cy="5851525"/>
          </a:xfrm>
        </p:spPr>
        <p:txBody>
          <a:bodyPr vert="eaVert" anchor="b" anchorCtr="0"/>
          <a:lstStyle/>
          <a:p>
            <a:r>
              <a:rPr lang="en-US" smtClean="0"/>
              <a:t>Click to edit Master title style</a:t>
            </a:r>
            <a:endParaRPr lang="en-US" dirty="0"/>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B99F8EE-476C-411C-B269-00174AE68738}" type="datetimeFigureOut">
              <a:rPr lang="en-US" smtClean="0"/>
              <a:t>8/16/2012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11E923-F843-4BCE-9ABA-867C559BB7B3}"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BB99F8EE-476C-411C-B269-00174AE68738}" type="datetimeFigureOut">
              <a:rPr lang="en-US" smtClean="0"/>
              <a:t>8/16/2012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11E923-F843-4BCE-9ABA-867C559BB7B3}"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5486400"/>
            <a:ext cx="7659687" cy="1168400"/>
          </a:xfrm>
        </p:spPr>
        <p:txBody>
          <a:bodyPr anchor="t"/>
          <a:lstStyle>
            <a:lvl1pPr algn="l">
              <a:defRPr sz="3600" b="0" cap="all"/>
            </a:lvl1pPr>
          </a:lstStyle>
          <a:p>
            <a:r>
              <a:rPr lang="en-US" smtClean="0"/>
              <a:t>Click to edit Master title style</a:t>
            </a:r>
            <a:endParaRPr lang="en-US" dirty="0"/>
          </a:p>
        </p:txBody>
      </p:sp>
      <p:sp>
        <p:nvSpPr>
          <p:cNvPr id="3" name="Text Placeholder 2"/>
          <p:cNvSpPr>
            <a:spLocks noGrp="1"/>
          </p:cNvSpPr>
          <p:nvPr>
            <p:ph type="body" idx="1"/>
          </p:nvPr>
        </p:nvSpPr>
        <p:spPr>
          <a:xfrm>
            <a:off x="722313" y="3852863"/>
            <a:ext cx="6135687" cy="1633538"/>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BB99F8EE-476C-411C-B269-00174AE68738}" type="datetimeFigureOut">
              <a:rPr lang="en-US" smtClean="0"/>
              <a:t>8/16/2012</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511E923-F843-4BCE-9ABA-867C559BB7B3}"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Content Placeholder 3"/>
          <p:cNvSpPr>
            <a:spLocks noGrp="1"/>
          </p:cNvSpPr>
          <p:nvPr>
            <p:ph sz="half" idx="2"/>
          </p:nvPr>
        </p:nvSpPr>
        <p:spPr>
          <a:xfrm>
            <a:off x="4419600" y="1536192"/>
            <a:ext cx="3657600" cy="459028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BB99F8EE-476C-411C-B269-00174AE68738}" type="datetimeFigureOut">
              <a:rPr lang="en-US" smtClean="0"/>
              <a:t>8/16/2012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511E923-F843-4BCE-9ABA-867C559BB7B3}"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4419600" y="1535113"/>
            <a:ext cx="3657600" cy="639762"/>
          </a:xfrm>
        </p:spPr>
        <p:txBody>
          <a:bodyPr anchor="b">
            <a:noAutofit/>
          </a:bodyPr>
          <a:lstStyle>
            <a:lvl1pPr marL="0" indent="0" algn="ctr">
              <a:buNone/>
              <a:defRPr sz="2000" b="1">
                <a:solidFill>
                  <a:schemeClr val="tx2"/>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419600" y="2174875"/>
            <a:ext cx="365760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BB99F8EE-476C-411C-B269-00174AE68738}" type="datetimeFigureOut">
              <a:rPr lang="en-US" smtClean="0"/>
              <a:t>8/16/2012</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511E923-F843-4BCE-9ABA-867C559BB7B3}"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BB99F8EE-476C-411C-B269-00174AE68738}" type="datetimeFigureOut">
              <a:rPr lang="en-US" smtClean="0"/>
              <a:t>8/16/2012</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511E923-F843-4BCE-9ABA-867C559BB7B3}"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B99F8EE-476C-411C-B269-00174AE68738}" type="datetimeFigureOut">
              <a:rPr lang="en-US" smtClean="0"/>
              <a:t>8/16/2012</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511E923-F843-4BCE-9ABA-867C559BB7B3}"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4801" y="5495544"/>
            <a:ext cx="7772400" cy="594360"/>
          </a:xfrm>
        </p:spPr>
        <p:txBody>
          <a:bodyPr anchor="b"/>
          <a:lstStyle>
            <a:lvl1pPr algn="ctr">
              <a:defRPr sz="2200" b="1"/>
            </a:lvl1pPr>
          </a:lstStyle>
          <a:p>
            <a:r>
              <a:rPr lang="en-US" smtClean="0"/>
              <a:t>Click to edit Master title style</a:t>
            </a:r>
            <a:endParaRPr lang="en-US" dirty="0"/>
          </a:p>
        </p:txBody>
      </p:sp>
      <p:sp>
        <p:nvSpPr>
          <p:cNvPr id="4" name="Text Placeholder 3"/>
          <p:cNvSpPr>
            <a:spLocks noGrp="1"/>
          </p:cNvSpPr>
          <p:nvPr>
            <p:ph type="body" sz="half" idx="2"/>
          </p:nvPr>
        </p:nvSpPr>
        <p:spPr>
          <a:xfrm>
            <a:off x="304799" y="6096000"/>
            <a:ext cx="7772401" cy="609600"/>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BB99F8EE-476C-411C-B269-00174AE68738}" type="datetimeFigureOut">
              <a:rPr lang="en-US" smtClean="0"/>
              <a:t>8/16/2012</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511E923-F843-4BCE-9ABA-867C559BB7B3}" type="slidenum">
              <a:rPr lang="en-US" smtClean="0"/>
              <a:t>‹#›</a:t>
            </a:fld>
            <a:endParaRPr lang="en-US"/>
          </a:p>
        </p:txBody>
      </p:sp>
      <p:sp>
        <p:nvSpPr>
          <p:cNvPr id="9" name="Content Placeholder 8"/>
          <p:cNvSpPr>
            <a:spLocks noGrp="1"/>
          </p:cNvSpPr>
          <p:nvPr>
            <p:ph sz="quarter" idx="13"/>
          </p:nvPr>
        </p:nvSpPr>
        <p:spPr>
          <a:xfrm>
            <a:off x="304800" y="381000"/>
            <a:ext cx="7772400" cy="494284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301752" y="5495278"/>
            <a:ext cx="7772400" cy="594626"/>
          </a:xfrm>
        </p:spPr>
        <p:txBody>
          <a:bodyPr anchor="b"/>
          <a:lstStyle>
            <a:lvl1pPr algn="ctr">
              <a:defRPr sz="2200" b="1">
                <a:ln>
                  <a:noFill/>
                </a:ln>
                <a:solidFill>
                  <a:schemeClr val="tx2"/>
                </a:solidFill>
              </a:defRPr>
            </a:lvl1pPr>
          </a:lstStyle>
          <a:p>
            <a:r>
              <a:rPr lang="en-US" smtClean="0"/>
              <a:t>Click to edit Master title style</a:t>
            </a:r>
            <a:endParaRPr lang="en-US" dirty="0"/>
          </a:p>
        </p:txBody>
      </p:sp>
      <p:sp>
        <p:nvSpPr>
          <p:cNvPr id="3" name="Picture Placeholder 2"/>
          <p:cNvSpPr>
            <a:spLocks noGrp="1"/>
          </p:cNvSpPr>
          <p:nvPr>
            <p:ph type="pic" idx="1"/>
          </p:nvPr>
        </p:nvSpPr>
        <p:spPr>
          <a:xfrm>
            <a:off x="0" y="0"/>
            <a:ext cx="8458200" cy="54864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smtClean="0"/>
              <a:t>Click icon to add picture</a:t>
            </a:r>
            <a:endParaRPr lang="en-US" dirty="0"/>
          </a:p>
        </p:txBody>
      </p:sp>
      <p:sp>
        <p:nvSpPr>
          <p:cNvPr id="4" name="Text Placeholder 3"/>
          <p:cNvSpPr>
            <a:spLocks noGrp="1"/>
          </p:cNvSpPr>
          <p:nvPr>
            <p:ph type="body" sz="half" idx="2"/>
          </p:nvPr>
        </p:nvSpPr>
        <p:spPr>
          <a:xfrm>
            <a:off x="301752" y="6096000"/>
            <a:ext cx="7772400" cy="612648"/>
          </a:xfrm>
        </p:spPr>
        <p:txBody>
          <a:bodyPr>
            <a:normAutofit/>
          </a:bodyPr>
          <a:lstStyle>
            <a:lvl1pPr marL="0" indent="0" algn="ctr">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8" name="Date Placeholder 7"/>
          <p:cNvSpPr>
            <a:spLocks noGrp="1"/>
          </p:cNvSpPr>
          <p:nvPr>
            <p:ph type="dt" sz="half" idx="10"/>
          </p:nvPr>
        </p:nvSpPr>
        <p:spPr/>
        <p:txBody>
          <a:bodyPr/>
          <a:lstStyle/>
          <a:p>
            <a:fld id="{BB99F8EE-476C-411C-B269-00174AE68738}" type="datetimeFigureOut">
              <a:rPr lang="en-US" smtClean="0"/>
              <a:t>8/16/2012</a:t>
            </a:fld>
            <a:endParaRPr lang="en-US"/>
          </a:p>
        </p:txBody>
      </p:sp>
      <p:sp>
        <p:nvSpPr>
          <p:cNvPr id="9" name="Slide Number Placeholder 8"/>
          <p:cNvSpPr>
            <a:spLocks noGrp="1"/>
          </p:cNvSpPr>
          <p:nvPr>
            <p:ph type="sldNum" sz="quarter" idx="11"/>
          </p:nvPr>
        </p:nvSpPr>
        <p:spPr/>
        <p:txBody>
          <a:bodyPr/>
          <a:lstStyle/>
          <a:p>
            <a:fld id="{B511E923-F843-4BCE-9ABA-867C559BB7B3}" type="slidenum">
              <a:rPr lang="en-US" smtClean="0"/>
              <a:t>‹#›</a:t>
            </a:fld>
            <a:endParaRPr lang="en-US"/>
          </a:p>
        </p:txBody>
      </p:sp>
      <p:sp>
        <p:nvSpPr>
          <p:cNvPr id="10" name="Footer Placeholder 9"/>
          <p:cNvSpPr>
            <a:spLocks noGrp="1"/>
          </p:cNvSpPr>
          <p:nvPr>
            <p:ph type="ftr" sz="quarter" idx="12"/>
          </p:nvPr>
        </p:nvSpPr>
        <p:spPr/>
        <p:txBody>
          <a:bodyPr/>
          <a:lstStyle/>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7620000" cy="1143000"/>
          </a:xfrm>
          <a:prstGeom prst="rect">
            <a:avLst/>
          </a:prstGeom>
        </p:spPr>
        <p:txBody>
          <a:bodyPr vert="horz" lIns="91440" tIns="45720" rIns="91440" bIns="45720" rtlCol="0" anchor="ctr">
            <a:noAutofit/>
          </a:bodyPr>
          <a:lstStyle/>
          <a:p>
            <a:r>
              <a:rPr lang="en-US" smtClean="0"/>
              <a:t>Click to edit Master title style</a:t>
            </a:r>
            <a:endParaRPr lang="en-US" dirty="0"/>
          </a:p>
        </p:txBody>
      </p:sp>
      <p:sp>
        <p:nvSpPr>
          <p:cNvPr id="3" name="Text Placeholder 2"/>
          <p:cNvSpPr>
            <a:spLocks noGrp="1"/>
          </p:cNvSpPr>
          <p:nvPr>
            <p:ph type="body" idx="1"/>
          </p:nvPr>
        </p:nvSpPr>
        <p:spPr>
          <a:xfrm>
            <a:off x="457200" y="1600200"/>
            <a:ext cx="7620000" cy="48006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Rectangle 6"/>
          <p:cNvSpPr/>
          <p:nvPr/>
        </p:nvSpPr>
        <p:spPr>
          <a:xfrm>
            <a:off x="8458200" y="0"/>
            <a:ext cx="685800" cy="6858000"/>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8458200" y="5486400"/>
            <a:ext cx="685800" cy="6858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6" name="Slide Number Placeholder 5"/>
          <p:cNvSpPr>
            <a:spLocks noGrp="1"/>
          </p:cNvSpPr>
          <p:nvPr>
            <p:ph type="sldNum" sz="quarter" idx="4"/>
          </p:nvPr>
        </p:nvSpPr>
        <p:spPr>
          <a:xfrm>
            <a:off x="8531788" y="5648960"/>
            <a:ext cx="548640" cy="396240"/>
          </a:xfrm>
          <a:prstGeom prst="bracketPair">
            <a:avLst>
              <a:gd name="adj" fmla="val 17949"/>
            </a:avLst>
          </a:prstGeom>
          <a:ln w="19050">
            <a:solidFill>
              <a:srgbClr val="FFFFFF"/>
            </a:solidFill>
          </a:ln>
        </p:spPr>
        <p:txBody>
          <a:bodyPr vert="horz" lIns="0" tIns="0" rIns="0" bIns="0" rtlCol="0" anchor="ctr"/>
          <a:lstStyle>
            <a:lvl1pPr algn="ctr">
              <a:defRPr sz="1800">
                <a:solidFill>
                  <a:srgbClr val="FFFFFF"/>
                </a:solidFill>
              </a:defRPr>
            </a:lvl1pPr>
          </a:lstStyle>
          <a:p>
            <a:fld id="{B511E923-F843-4BCE-9ABA-867C559BB7B3}" type="slidenum">
              <a:rPr lang="en-US" smtClean="0"/>
              <a:t>‹#›</a:t>
            </a:fld>
            <a:endParaRPr lang="en-US"/>
          </a:p>
        </p:txBody>
      </p:sp>
      <p:sp>
        <p:nvSpPr>
          <p:cNvPr id="5" name="Footer Placeholder 4"/>
          <p:cNvSpPr>
            <a:spLocks noGrp="1"/>
          </p:cNvSpPr>
          <p:nvPr>
            <p:ph type="ftr" sz="quarter" idx="3"/>
          </p:nvPr>
        </p:nvSpPr>
        <p:spPr>
          <a:xfrm rot="16200000">
            <a:off x="7586910" y="4048760"/>
            <a:ext cx="2367281" cy="365760"/>
          </a:xfrm>
          <a:prstGeom prst="rect">
            <a:avLst/>
          </a:prstGeom>
        </p:spPr>
        <p:txBody>
          <a:bodyPr vert="horz" lIns="91440" tIns="45720" rIns="91440" bIns="45720" rtlCol="0" anchor="ctr"/>
          <a:lstStyle>
            <a:lvl1pPr algn="r">
              <a:defRPr sz="1200">
                <a:solidFill>
                  <a:schemeClr val="bg2"/>
                </a:solidFill>
              </a:defRPr>
            </a:lvl1pPr>
          </a:lstStyle>
          <a:p>
            <a:endParaRPr lang="en-US"/>
          </a:p>
        </p:txBody>
      </p:sp>
      <p:sp>
        <p:nvSpPr>
          <p:cNvPr id="4" name="Date Placeholder 3"/>
          <p:cNvSpPr>
            <a:spLocks noGrp="1"/>
          </p:cNvSpPr>
          <p:nvPr>
            <p:ph type="dt" sz="half" idx="2"/>
          </p:nvPr>
        </p:nvSpPr>
        <p:spPr>
          <a:xfrm rot="16200000">
            <a:off x="7551351" y="1645920"/>
            <a:ext cx="2438399" cy="365760"/>
          </a:xfrm>
          <a:prstGeom prst="rect">
            <a:avLst/>
          </a:prstGeom>
        </p:spPr>
        <p:txBody>
          <a:bodyPr vert="horz" lIns="91440" tIns="45720" rIns="91440" bIns="45720" rtlCol="0" anchor="ctr"/>
          <a:lstStyle>
            <a:lvl1pPr algn="l">
              <a:defRPr sz="1200">
                <a:solidFill>
                  <a:schemeClr val="bg2"/>
                </a:solidFill>
              </a:defRPr>
            </a:lvl1pPr>
          </a:lstStyle>
          <a:p>
            <a:fld id="{BB99F8EE-476C-411C-B269-00174AE68738}" type="datetimeFigureOut">
              <a:rPr lang="en-US" smtClean="0"/>
              <a:t>8/16/2012</a:t>
            </a:fld>
            <a:endParaRPr lang="en-US"/>
          </a:p>
        </p:txBody>
      </p:sp>
    </p:spTree>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l" defTabSz="914400" rtl="0" eaLnBrk="1" latinLnBrk="0" hangingPunct="1">
        <a:spcBef>
          <a:spcPct val="0"/>
        </a:spcBef>
        <a:buNone/>
        <a:defRPr sz="4600" kern="1200" cap="none" spc="-100" baseline="0">
          <a:ln>
            <a:noFill/>
          </a:ln>
          <a:solidFill>
            <a:schemeClr val="tx2"/>
          </a:solidFill>
          <a:effectLst/>
          <a:latin typeface="+mj-lt"/>
          <a:ea typeface="+mj-ea"/>
          <a:cs typeface="+mj-cs"/>
        </a:defRPr>
      </a:lvl1pPr>
    </p:titleStyle>
    <p:bodyStyle>
      <a:lvl1pPr marL="342900" indent="-228600" algn="l" defTabSz="914400" rtl="0" eaLnBrk="1" latinLnBrk="0" hangingPunct="1">
        <a:spcBef>
          <a:spcPct val="20000"/>
        </a:spcBef>
        <a:buClr>
          <a:schemeClr val="accent1"/>
        </a:buClr>
        <a:buFont typeface="Arial" pitchFamily="34" charset="0"/>
        <a:buChar char="•"/>
        <a:defRPr sz="2200" kern="1200">
          <a:solidFill>
            <a:schemeClr val="tx1"/>
          </a:solidFill>
          <a:latin typeface="+mn-lt"/>
          <a:ea typeface="+mn-ea"/>
          <a:cs typeface="+mn-cs"/>
        </a:defRPr>
      </a:lvl1pPr>
      <a:lvl2pPr marL="640080" indent="-228600" algn="l" defTabSz="914400" rtl="0" eaLnBrk="1" latinLnBrk="0" hangingPunct="1">
        <a:spcBef>
          <a:spcPct val="20000"/>
        </a:spcBef>
        <a:buClr>
          <a:schemeClr val="accent2"/>
        </a:buClr>
        <a:buFont typeface="Arial" pitchFamily="34" charset="0"/>
        <a:buChar char="•"/>
        <a:defRPr sz="2000" kern="1200">
          <a:solidFill>
            <a:schemeClr val="tx1"/>
          </a:solidFill>
          <a:latin typeface="+mn-lt"/>
          <a:ea typeface="+mn-ea"/>
          <a:cs typeface="+mn-cs"/>
        </a:defRPr>
      </a:lvl2pPr>
      <a:lvl3pPr marL="1005840" indent="-228600" algn="l" defTabSz="914400" rtl="0" eaLnBrk="1" latinLnBrk="0" hangingPunct="1">
        <a:spcBef>
          <a:spcPct val="20000"/>
        </a:spcBef>
        <a:buClr>
          <a:schemeClr val="accent3"/>
        </a:buClr>
        <a:buFont typeface="Arial" pitchFamily="34" charset="0"/>
        <a:buChar char="•"/>
        <a:defRPr sz="1800" kern="1200">
          <a:solidFill>
            <a:schemeClr val="tx1"/>
          </a:solidFill>
          <a:latin typeface="+mn-lt"/>
          <a:ea typeface="+mn-ea"/>
          <a:cs typeface="+mn-cs"/>
        </a:defRPr>
      </a:lvl3pPr>
      <a:lvl4pPr marL="1280160" indent="-228600" algn="l" defTabSz="914400" rtl="0" eaLnBrk="1" latinLnBrk="0" hangingPunct="1">
        <a:spcBef>
          <a:spcPct val="20000"/>
        </a:spcBef>
        <a:buClr>
          <a:schemeClr val="accent4"/>
        </a:buClr>
        <a:buFont typeface="Arial" pitchFamily="34" charset="0"/>
        <a:buChar char="•"/>
        <a:defRPr sz="1600" kern="1200">
          <a:solidFill>
            <a:schemeClr val="tx1"/>
          </a:solidFill>
          <a:latin typeface="+mn-lt"/>
          <a:ea typeface="+mn-ea"/>
          <a:cs typeface="+mn-cs"/>
        </a:defRPr>
      </a:lvl4pPr>
      <a:lvl5pPr marL="1554480" indent="-228600" algn="l" defTabSz="914400" rtl="0" eaLnBrk="1" latinLnBrk="0" hangingPunct="1">
        <a:spcBef>
          <a:spcPct val="20000"/>
        </a:spcBef>
        <a:buClr>
          <a:schemeClr val="accent5"/>
        </a:buClr>
        <a:buFont typeface="Arial" pitchFamily="34" charset="0"/>
        <a:buChar char="•"/>
        <a:defRPr sz="1400" kern="1200" baseline="0">
          <a:solidFill>
            <a:schemeClr val="tx1"/>
          </a:solidFill>
          <a:latin typeface="+mn-lt"/>
          <a:ea typeface="+mn-ea"/>
          <a:cs typeface="+mn-cs"/>
        </a:defRPr>
      </a:lvl5pPr>
      <a:lvl6pPr marL="1737360" indent="-182880" algn="l" defTabSz="914400" rtl="0" eaLnBrk="1" latinLnBrk="0" hangingPunct="1">
        <a:spcBef>
          <a:spcPct val="20000"/>
        </a:spcBef>
        <a:buClr>
          <a:schemeClr val="accent1"/>
        </a:buClr>
        <a:buFont typeface="Arial" pitchFamily="34" charset="0"/>
        <a:buChar char="•"/>
        <a:defRPr sz="1400" kern="1200" baseline="0">
          <a:solidFill>
            <a:schemeClr val="tx1"/>
          </a:solidFill>
          <a:latin typeface="+mn-lt"/>
          <a:ea typeface="+mn-ea"/>
          <a:cs typeface="+mn-cs"/>
        </a:defRPr>
      </a:lvl6pPr>
      <a:lvl7pPr marL="1920240" indent="-182880" algn="l" defTabSz="914400" rtl="0" eaLnBrk="1" latinLnBrk="0" hangingPunct="1">
        <a:spcBef>
          <a:spcPct val="20000"/>
        </a:spcBef>
        <a:buClr>
          <a:schemeClr val="accent2"/>
        </a:buClr>
        <a:buFont typeface="Arial" pitchFamily="34" charset="0"/>
        <a:buChar char="•"/>
        <a:defRPr sz="1400" kern="1200">
          <a:solidFill>
            <a:schemeClr val="tx1"/>
          </a:solidFill>
          <a:latin typeface="+mn-lt"/>
          <a:ea typeface="+mn-ea"/>
          <a:cs typeface="+mn-cs"/>
        </a:defRPr>
      </a:lvl7pPr>
      <a:lvl8pPr marL="2103120" indent="-182880" algn="l" defTabSz="914400" rtl="0" eaLnBrk="1" latinLnBrk="0" hangingPunct="1">
        <a:spcBef>
          <a:spcPct val="20000"/>
        </a:spcBef>
        <a:buClr>
          <a:schemeClr val="accent3"/>
        </a:buClr>
        <a:buFont typeface="Arial" pitchFamily="34" charset="0"/>
        <a:buChar char="•"/>
        <a:defRPr sz="1400" kern="1200">
          <a:solidFill>
            <a:schemeClr val="tx1"/>
          </a:solidFill>
          <a:latin typeface="+mn-lt"/>
          <a:ea typeface="+mn-ea"/>
          <a:cs typeface="+mn-cs"/>
        </a:defRPr>
      </a:lvl8pPr>
      <a:lvl9pPr marL="2286000" indent="-182880" algn="l" defTabSz="914400" rtl="0" eaLnBrk="1" latinLnBrk="0" hangingPunct="1">
        <a:spcBef>
          <a:spcPct val="20000"/>
        </a:spcBef>
        <a:buClr>
          <a:schemeClr val="accent4"/>
        </a:buClr>
        <a:buFont typeface="Arial" pitchFamily="34" charset="0"/>
        <a:buChar char="•"/>
        <a:defRPr sz="14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fontScale="90000"/>
          </a:bodyPr>
          <a:lstStyle/>
          <a:p>
            <a:r>
              <a:rPr lang="en-US" dirty="0" smtClean="0"/>
              <a:t>Overview of English 104 and What to Expect of Students Who Complete the Course</a:t>
            </a:r>
            <a:endParaRPr lang="en-US" dirty="0"/>
          </a:p>
        </p:txBody>
      </p:sp>
      <p:sp>
        <p:nvSpPr>
          <p:cNvPr id="3" name="Subtitle 2"/>
          <p:cNvSpPr>
            <a:spLocks noGrp="1"/>
          </p:cNvSpPr>
          <p:nvPr>
            <p:ph type="subTitle" idx="1"/>
          </p:nvPr>
        </p:nvSpPr>
        <p:spPr/>
        <p:txBody>
          <a:bodyPr/>
          <a:lstStyle/>
          <a:p>
            <a:endParaRPr lang="en-US" dirty="0"/>
          </a:p>
        </p:txBody>
      </p:sp>
    </p:spTree>
    <p:extLst>
      <p:ext uri="{BB962C8B-B14F-4D97-AF65-F5344CB8AC3E}">
        <p14:creationId xmlns:p14="http://schemas.microsoft.com/office/powerpoint/2010/main" val="3128424865"/>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Questions?</a:t>
            </a:r>
            <a:endParaRPr lang="en-US" dirty="0"/>
          </a:p>
        </p:txBody>
      </p:sp>
    </p:spTree>
    <p:extLst>
      <p:ext uri="{BB962C8B-B14F-4D97-AF65-F5344CB8AC3E}">
        <p14:creationId xmlns:p14="http://schemas.microsoft.com/office/powerpoint/2010/main" val="1721004982"/>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English 104: Reading and Writing for College (4 credits)</a:t>
            </a:r>
            <a:endParaRPr lang="en-US" dirty="0"/>
          </a:p>
        </p:txBody>
      </p:sp>
      <p:sp>
        <p:nvSpPr>
          <p:cNvPr id="3" name="Content Placeholder 2"/>
          <p:cNvSpPr>
            <a:spLocks noGrp="1"/>
          </p:cNvSpPr>
          <p:nvPr>
            <p:ph idx="1"/>
          </p:nvPr>
        </p:nvSpPr>
        <p:spPr/>
        <p:txBody>
          <a:bodyPr>
            <a:normAutofit lnSpcReduction="10000"/>
          </a:bodyPr>
          <a:lstStyle/>
          <a:p>
            <a:r>
              <a:rPr lang="en-US" dirty="0" smtClean="0"/>
              <a:t>Current Placement: Mandatory below 49 ACCUPLACER reading score </a:t>
            </a:r>
          </a:p>
          <a:p>
            <a:pPr marL="0" indent="0">
              <a:buNone/>
            </a:pPr>
            <a:r>
              <a:rPr lang="en-US" dirty="0"/>
              <a:t>	</a:t>
            </a:r>
            <a:r>
              <a:rPr lang="en-US" dirty="0" smtClean="0"/>
              <a:t>1. </a:t>
            </a:r>
            <a:r>
              <a:rPr lang="en-US" b="1" dirty="0" smtClean="0"/>
              <a:t>Reading</a:t>
            </a:r>
            <a:r>
              <a:rPr lang="en-US" dirty="0" smtClean="0"/>
              <a:t>: </a:t>
            </a:r>
          </a:p>
          <a:p>
            <a:pPr marL="0" indent="0">
              <a:buNone/>
            </a:pPr>
            <a:r>
              <a:rPr lang="en-US" dirty="0" smtClean="0"/>
              <a:t>		A. students will read a variety</a:t>
            </a:r>
            <a:r>
              <a:rPr lang="en-US" dirty="0"/>
              <a:t> </a:t>
            </a:r>
            <a:r>
              <a:rPr lang="en-US" dirty="0" smtClean="0"/>
              <a:t>of text 				genres commonly read in college, including 			textbook, nonfiction, fiction, online,				(auto)biography, argumentative, visual, and 			articles (popular and academic)</a:t>
            </a:r>
          </a:p>
          <a:p>
            <a:pPr marL="0" indent="0">
              <a:buNone/>
            </a:pPr>
            <a:r>
              <a:rPr lang="en-US" dirty="0"/>
              <a:t>	</a:t>
            </a:r>
            <a:r>
              <a:rPr lang="en-US" dirty="0" smtClean="0"/>
              <a:t>	B. students will practice a variety of reading 			strategies and construct a “toolbox” for college 			reading processes that they</a:t>
            </a:r>
            <a:r>
              <a:rPr lang="en-US" dirty="0"/>
              <a:t> </a:t>
            </a:r>
            <a:r>
              <a:rPr lang="en-US" dirty="0" smtClean="0"/>
              <a:t>can flexibly adapt 			and apply</a:t>
            </a:r>
            <a:r>
              <a:rPr lang="en-US" dirty="0"/>
              <a:t> </a:t>
            </a:r>
            <a:r>
              <a:rPr lang="en-US" dirty="0" smtClean="0"/>
              <a:t>to a variety of college reading 			situations (including reading for information, 			reading critically, and reading rhetorically)</a:t>
            </a:r>
          </a:p>
          <a:p>
            <a:pPr marL="0" indent="0">
              <a:buNone/>
            </a:pPr>
            <a:endParaRPr lang="en-US" dirty="0" smtClean="0"/>
          </a:p>
          <a:p>
            <a:endParaRPr lang="en-US" dirty="0"/>
          </a:p>
        </p:txBody>
      </p:sp>
    </p:spTree>
    <p:extLst>
      <p:ext uri="{BB962C8B-B14F-4D97-AF65-F5344CB8AC3E}">
        <p14:creationId xmlns:p14="http://schemas.microsoft.com/office/powerpoint/2010/main" val="3013866451"/>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609600"/>
            <a:ext cx="8229600" cy="5516563"/>
          </a:xfrm>
        </p:spPr>
        <p:txBody>
          <a:bodyPr>
            <a:normAutofit fontScale="92500" lnSpcReduction="20000"/>
          </a:bodyPr>
          <a:lstStyle/>
          <a:p>
            <a:pPr marL="914400" lvl="2" indent="0">
              <a:buNone/>
            </a:pPr>
            <a:r>
              <a:rPr lang="en-US" dirty="0" smtClean="0"/>
              <a:t>2</a:t>
            </a:r>
            <a:r>
              <a:rPr lang="en-US" sz="2400" dirty="0" smtClean="0"/>
              <a:t>.  </a:t>
            </a:r>
            <a:r>
              <a:rPr lang="en-US" sz="2400" b="1" dirty="0" smtClean="0"/>
              <a:t>Writing:  </a:t>
            </a:r>
          </a:p>
          <a:p>
            <a:pPr marL="0" indent="0">
              <a:buNone/>
            </a:pPr>
            <a:r>
              <a:rPr lang="en-US" sz="2600" b="1" dirty="0" smtClean="0"/>
              <a:t>      	  	</a:t>
            </a:r>
            <a:r>
              <a:rPr lang="en-US" sz="2400" dirty="0" smtClean="0"/>
              <a:t>A. students will compose a variety of genres 			common in college, including </a:t>
            </a:r>
            <a:r>
              <a:rPr lang="en-US" sz="2400" dirty="0"/>
              <a:t> </a:t>
            </a:r>
            <a:r>
              <a:rPr lang="en-US" sz="2400" dirty="0" smtClean="0"/>
              <a:t>summarizing, 			responding, narrating, reflecting, persuading, and 		analyzing (with a focus on rhetorical sensitivity). 		Writing will be both semi-structured, in the</a:t>
            </a:r>
            <a:r>
              <a:rPr lang="en-US" sz="2400" dirty="0"/>
              <a:t> </a:t>
            </a:r>
            <a:r>
              <a:rPr lang="en-US" sz="2400" dirty="0" smtClean="0"/>
              <a:t>form of 		writing exercises, and structured, following the			conventions common to essay writing in college			(including  introductory academic writing and writing		 online)	</a:t>
            </a:r>
            <a:r>
              <a:rPr lang="en-US" sz="2800" dirty="0" smtClean="0"/>
              <a:t>	</a:t>
            </a:r>
          </a:p>
          <a:p>
            <a:pPr marL="0" indent="0">
              <a:buNone/>
            </a:pPr>
            <a:r>
              <a:rPr lang="en-US" sz="2800" dirty="0"/>
              <a:t>	</a:t>
            </a:r>
            <a:r>
              <a:rPr lang="en-US" sz="2800" dirty="0" smtClean="0"/>
              <a:t>	</a:t>
            </a:r>
            <a:r>
              <a:rPr lang="en-US" sz="2400" dirty="0" smtClean="0"/>
              <a:t> B. students will practice a variety of writing			 strategies and construct a “toolbox” for college	 		 writing  processes</a:t>
            </a:r>
            <a:r>
              <a:rPr lang="en-US" sz="2400" dirty="0"/>
              <a:t> </a:t>
            </a:r>
            <a:r>
              <a:rPr lang="en-US" sz="2400" dirty="0" smtClean="0"/>
              <a:t>that they can flexibly adapt and 		</a:t>
            </a:r>
            <a:r>
              <a:rPr lang="en-US" sz="2400" dirty="0"/>
              <a:t> </a:t>
            </a:r>
            <a:r>
              <a:rPr lang="en-US" sz="2400" dirty="0" smtClean="0"/>
              <a:t>apply to a variety of college writing situations 			 (including writing from reading, focusing and 			 developing ideas, structuring writing, and 			 introductory integration of outside sources). Drafting 		 and revising are essential</a:t>
            </a:r>
          </a:p>
          <a:p>
            <a:pPr marL="914400" lvl="2" indent="0">
              <a:buNone/>
            </a:pPr>
            <a:r>
              <a:rPr lang="en-US" dirty="0" smtClean="0"/>
              <a:t>  </a:t>
            </a:r>
            <a:endParaRPr lang="en-US" b="1" dirty="0"/>
          </a:p>
        </p:txBody>
      </p:sp>
    </p:spTree>
    <p:extLst>
      <p:ext uri="{BB962C8B-B14F-4D97-AF65-F5344CB8AC3E}">
        <p14:creationId xmlns:p14="http://schemas.microsoft.com/office/powerpoint/2010/main" val="3108898573"/>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Our Eng. 104 Students: Entry Assumptions</a:t>
            </a:r>
            <a:endParaRPr lang="en-US" dirty="0"/>
          </a:p>
        </p:txBody>
      </p:sp>
      <p:sp>
        <p:nvSpPr>
          <p:cNvPr id="3" name="Content Placeholder 2"/>
          <p:cNvSpPr>
            <a:spLocks noGrp="1"/>
          </p:cNvSpPr>
          <p:nvPr>
            <p:ph idx="1"/>
          </p:nvPr>
        </p:nvSpPr>
        <p:spPr/>
        <p:txBody>
          <a:bodyPr>
            <a:normAutofit lnSpcReduction="10000"/>
          </a:bodyPr>
          <a:lstStyle/>
          <a:p>
            <a:r>
              <a:rPr lang="en-US" dirty="0" smtClean="0"/>
              <a:t>Very limited school-related reading experience and very weak recognition of written thought patterns</a:t>
            </a:r>
          </a:p>
          <a:p>
            <a:r>
              <a:rPr lang="en-US" dirty="0" smtClean="0"/>
              <a:t>Almost no experience with school-related writing </a:t>
            </a:r>
          </a:p>
          <a:p>
            <a:r>
              <a:rPr lang="en-US" dirty="0" smtClean="0"/>
              <a:t>No assumption that students </a:t>
            </a:r>
            <a:r>
              <a:rPr lang="en-US" dirty="0" smtClean="0"/>
              <a:t>know basic </a:t>
            </a:r>
            <a:r>
              <a:rPr lang="en-US" dirty="0" smtClean="0"/>
              <a:t>patterns of paragraphs and essays</a:t>
            </a:r>
          </a:p>
          <a:p>
            <a:r>
              <a:rPr lang="en-US" dirty="0" smtClean="0"/>
              <a:t>Students have no experience drafting and revising</a:t>
            </a:r>
          </a:p>
          <a:p>
            <a:r>
              <a:rPr lang="en-US" dirty="0" smtClean="0"/>
              <a:t>Students lack experience researching</a:t>
            </a:r>
          </a:p>
          <a:p>
            <a:r>
              <a:rPr lang="en-US" dirty="0" smtClean="0"/>
              <a:t>No assumption that students have confidence as learners, readers, or writers in school context</a:t>
            </a:r>
          </a:p>
          <a:p>
            <a:r>
              <a:rPr lang="en-US" dirty="0" smtClean="0"/>
              <a:t>Students likely lack keyboarding and other computer skills (or may have them, but have difficulty transitioning to school applications)</a:t>
            </a:r>
          </a:p>
          <a:p>
            <a:r>
              <a:rPr lang="en-US" dirty="0" smtClean="0"/>
              <a:t>Students will need nurturing and guidance for any school reading/writing assignment </a:t>
            </a:r>
          </a:p>
        </p:txBody>
      </p:sp>
    </p:spTree>
    <p:extLst>
      <p:ext uri="{BB962C8B-B14F-4D97-AF65-F5344CB8AC3E}">
        <p14:creationId xmlns:p14="http://schemas.microsoft.com/office/powerpoint/2010/main" val="3154379036"/>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What Can We Expect of Students Who Take Eng. 104?</a:t>
            </a:r>
            <a:endParaRPr lang="en-US" dirty="0"/>
          </a:p>
        </p:txBody>
      </p:sp>
      <p:sp>
        <p:nvSpPr>
          <p:cNvPr id="3" name="Content Placeholder 2"/>
          <p:cNvSpPr>
            <a:spLocks noGrp="1"/>
          </p:cNvSpPr>
          <p:nvPr>
            <p:ph idx="1"/>
          </p:nvPr>
        </p:nvSpPr>
        <p:spPr/>
        <p:txBody>
          <a:bodyPr>
            <a:normAutofit fontScale="92500" lnSpcReduction="20000"/>
          </a:bodyPr>
          <a:lstStyle/>
          <a:p>
            <a:r>
              <a:rPr lang="en-US" u="sng" dirty="0"/>
              <a:t>Fall, 2009 (Eng. 104)-Winter, 2010 (Eng. 110):  49 Students</a:t>
            </a:r>
            <a:endParaRPr lang="en-US" dirty="0"/>
          </a:p>
          <a:p>
            <a:pPr marL="0" indent="0">
              <a:buNone/>
            </a:pPr>
            <a:r>
              <a:rPr lang="en-US" dirty="0" smtClean="0"/>
              <a:t>            C </a:t>
            </a:r>
            <a:r>
              <a:rPr lang="en-US" dirty="0"/>
              <a:t>or better in Eng. 104, C or better in Eng. 110 = </a:t>
            </a:r>
            <a:r>
              <a:rPr lang="en-US" b="1" dirty="0"/>
              <a:t>71.5% </a:t>
            </a:r>
            <a:r>
              <a:rPr lang="en-US" b="1" dirty="0" smtClean="0"/>
              <a:t>				</a:t>
            </a:r>
            <a:r>
              <a:rPr lang="en-US" dirty="0" smtClean="0"/>
              <a:t>C </a:t>
            </a:r>
            <a:r>
              <a:rPr lang="en-US" dirty="0"/>
              <a:t>or better in Eng. 104, below C in Eng. 110   = 20.5%</a:t>
            </a:r>
          </a:p>
          <a:p>
            <a:pPr marL="0" indent="0">
              <a:buNone/>
            </a:pPr>
            <a:r>
              <a:rPr lang="en-US" dirty="0"/>
              <a:t>		</a:t>
            </a:r>
            <a:r>
              <a:rPr lang="en-US" dirty="0" smtClean="0"/>
              <a:t>C or better </a:t>
            </a:r>
            <a:r>
              <a:rPr lang="en-US" dirty="0"/>
              <a:t>in Eng. 104, W in Eng. 110	 </a:t>
            </a:r>
            <a:r>
              <a:rPr lang="en-US" dirty="0" smtClean="0"/>
              <a:t>= </a:t>
            </a:r>
            <a:r>
              <a:rPr lang="en-US" dirty="0"/>
              <a:t>8%</a:t>
            </a:r>
          </a:p>
          <a:p>
            <a:pPr marL="0" indent="0">
              <a:buNone/>
            </a:pPr>
            <a:r>
              <a:rPr lang="en-US" dirty="0"/>
              <a:t> </a:t>
            </a:r>
          </a:p>
          <a:p>
            <a:r>
              <a:rPr lang="en-US" u="sng" dirty="0"/>
              <a:t>Fall, 2010 (Eng. 104)-Winter, 2011 (Eng. 110): 46 Students</a:t>
            </a:r>
            <a:endParaRPr lang="en-US" dirty="0"/>
          </a:p>
          <a:p>
            <a:pPr marL="0" indent="0">
              <a:buNone/>
            </a:pPr>
            <a:r>
              <a:rPr lang="en-US" dirty="0" smtClean="0"/>
              <a:t>            C </a:t>
            </a:r>
            <a:r>
              <a:rPr lang="en-US" dirty="0"/>
              <a:t>or better in Eng. 104, C or better in Eng. 110 = </a:t>
            </a:r>
            <a:r>
              <a:rPr lang="en-US" b="1" dirty="0"/>
              <a:t>61%</a:t>
            </a:r>
            <a:r>
              <a:rPr lang="en-US" dirty="0"/>
              <a:t>   </a:t>
            </a:r>
            <a:r>
              <a:rPr lang="en-US" dirty="0" smtClean="0"/>
              <a:t>				C </a:t>
            </a:r>
            <a:r>
              <a:rPr lang="en-US" dirty="0"/>
              <a:t>or better in Eng. 104, below C in Eng. 110    = 19.5%</a:t>
            </a:r>
          </a:p>
          <a:p>
            <a:pPr marL="0" indent="0">
              <a:buNone/>
            </a:pPr>
            <a:r>
              <a:rPr lang="en-US" dirty="0"/>
              <a:t>		</a:t>
            </a:r>
            <a:r>
              <a:rPr lang="en-US" dirty="0" smtClean="0"/>
              <a:t>C </a:t>
            </a:r>
            <a:r>
              <a:rPr lang="en-US" dirty="0"/>
              <a:t>or better in Eng. 104, W in Eng. 110	 </a:t>
            </a:r>
            <a:r>
              <a:rPr lang="en-US" dirty="0" smtClean="0"/>
              <a:t> = </a:t>
            </a:r>
            <a:r>
              <a:rPr lang="en-US" dirty="0"/>
              <a:t>19.5%</a:t>
            </a:r>
          </a:p>
          <a:p>
            <a:pPr marL="0" indent="0">
              <a:buNone/>
            </a:pPr>
            <a:r>
              <a:rPr lang="en-US" dirty="0"/>
              <a:t> </a:t>
            </a:r>
          </a:p>
          <a:p>
            <a:r>
              <a:rPr lang="en-US" u="sng" dirty="0"/>
              <a:t>Fall, 2011 (Eng. 104)-Winter, 2012 (Eng. 110): </a:t>
            </a:r>
            <a:r>
              <a:rPr lang="en-US" u="sng" dirty="0" smtClean="0"/>
              <a:t>      Students</a:t>
            </a:r>
            <a:endParaRPr lang="en-US" dirty="0"/>
          </a:p>
          <a:p>
            <a:pPr marL="0" indent="0">
              <a:buNone/>
            </a:pPr>
            <a:endParaRPr lang="en-US" dirty="0" smtClean="0"/>
          </a:p>
          <a:p>
            <a:pPr marL="0" indent="0">
              <a:buNone/>
            </a:pPr>
            <a:r>
              <a:rPr lang="en-US" dirty="0" smtClean="0"/>
              <a:t>Yellow Flag: higher number of C grade in Eng. 104 = below C in 110</a:t>
            </a:r>
          </a:p>
          <a:p>
            <a:pPr marL="0" indent="0">
              <a:buNone/>
            </a:pPr>
            <a:r>
              <a:rPr lang="en-US" b="1" dirty="0" smtClean="0"/>
              <a:t>Future Research</a:t>
            </a:r>
            <a:r>
              <a:rPr lang="en-US" dirty="0" smtClean="0"/>
              <a:t>: look at the bigger picture, not just 104 to </a:t>
            </a:r>
            <a:r>
              <a:rPr lang="en-US" dirty="0" smtClean="0"/>
              <a:t>110, focus on specific learning outcomes and track into 110/other course(s)</a:t>
            </a:r>
            <a:endParaRPr lang="en-US" dirty="0"/>
          </a:p>
        </p:txBody>
      </p:sp>
    </p:spTree>
    <p:extLst>
      <p:ext uri="{BB962C8B-B14F-4D97-AF65-F5344CB8AC3E}">
        <p14:creationId xmlns:p14="http://schemas.microsoft.com/office/powerpoint/2010/main" val="3473076407"/>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dirty="0" smtClean="0"/>
              <a:t>What Can We Expect of Students Who Take Eng. 104?</a:t>
            </a:r>
            <a:endParaRPr lang="en-US" dirty="0"/>
          </a:p>
        </p:txBody>
      </p:sp>
      <p:sp>
        <p:nvSpPr>
          <p:cNvPr id="3" name="Content Placeholder 2"/>
          <p:cNvSpPr>
            <a:spLocks noGrp="1"/>
          </p:cNvSpPr>
          <p:nvPr>
            <p:ph idx="1"/>
          </p:nvPr>
        </p:nvSpPr>
        <p:spPr>
          <a:xfrm>
            <a:off x="457200" y="1600200"/>
            <a:ext cx="8229600" cy="5105400"/>
          </a:xfrm>
        </p:spPr>
        <p:txBody>
          <a:bodyPr>
            <a:normAutofit fontScale="77500" lnSpcReduction="20000"/>
          </a:bodyPr>
          <a:lstStyle/>
          <a:p>
            <a:pPr marL="0" indent="0">
              <a:buNone/>
            </a:pPr>
            <a:r>
              <a:rPr lang="en-US" dirty="0" smtClean="0"/>
              <a:t>What Students Say They Learned (taken from </a:t>
            </a:r>
            <a:r>
              <a:rPr lang="en-US" dirty="0" smtClean="0"/>
              <a:t>final reflection </a:t>
            </a:r>
            <a:r>
              <a:rPr lang="en-US" dirty="0" smtClean="0"/>
              <a:t>papers):</a:t>
            </a:r>
          </a:p>
          <a:p>
            <a:pPr marL="0" indent="0">
              <a:buNone/>
            </a:pPr>
            <a:r>
              <a:rPr lang="en-US" b="1" u="sng" dirty="0" smtClean="0"/>
              <a:t>About Reading</a:t>
            </a:r>
          </a:p>
          <a:p>
            <a:r>
              <a:rPr lang="en-US" dirty="0" smtClean="0"/>
              <a:t>Annotating: for understanding, when reading isn’t interesting</a:t>
            </a:r>
          </a:p>
          <a:p>
            <a:r>
              <a:rPr lang="en-US" dirty="0" smtClean="0"/>
              <a:t>Vocabulary: using a dictionary instead of skipping, keeping a vocab journal</a:t>
            </a:r>
          </a:p>
          <a:p>
            <a:r>
              <a:rPr lang="en-US" dirty="0" smtClean="0"/>
              <a:t>Reading out loud for understanding and stopping to ask questions to clarify meaning/re-reading</a:t>
            </a:r>
          </a:p>
          <a:p>
            <a:r>
              <a:rPr lang="en-US" dirty="0" smtClean="0"/>
              <a:t>Previewing for content, genre, difficulty </a:t>
            </a:r>
          </a:p>
          <a:p>
            <a:r>
              <a:rPr lang="en-US" dirty="0" smtClean="0"/>
              <a:t>Questioning the text during reading</a:t>
            </a:r>
          </a:p>
          <a:p>
            <a:r>
              <a:rPr lang="en-US" dirty="0" smtClean="0"/>
              <a:t>How to read a range of texts, including those other than print (visual and online)</a:t>
            </a:r>
          </a:p>
          <a:p>
            <a:r>
              <a:rPr lang="en-US" dirty="0" smtClean="0"/>
              <a:t>How to transfer reading approaches to other college classes</a:t>
            </a:r>
          </a:p>
          <a:p>
            <a:r>
              <a:rPr lang="en-US" dirty="0" smtClean="0"/>
              <a:t>Awareness and application of a variety of techniques for reading in college, depending on text type/genre</a:t>
            </a:r>
          </a:p>
          <a:p>
            <a:r>
              <a:rPr lang="en-US" dirty="0" smtClean="0"/>
              <a:t>How to break down reading for information/outlining</a:t>
            </a:r>
          </a:p>
          <a:p>
            <a:r>
              <a:rPr lang="en-US" dirty="0" smtClean="0"/>
              <a:t>Discovered new ways of reading/greater awareness of individual reading processes</a:t>
            </a:r>
          </a:p>
          <a:p>
            <a:r>
              <a:rPr lang="en-US" dirty="0" smtClean="0"/>
              <a:t>Reading for pleasure</a:t>
            </a:r>
          </a:p>
          <a:p>
            <a:r>
              <a:rPr lang="en-US" dirty="0" smtClean="0"/>
              <a:t>Reading stamina/duration/focus</a:t>
            </a:r>
          </a:p>
          <a:p>
            <a:r>
              <a:rPr lang="en-US" dirty="0" smtClean="0"/>
              <a:t>Asking for help</a:t>
            </a:r>
          </a:p>
          <a:p>
            <a:r>
              <a:rPr lang="en-US" dirty="0" smtClean="0"/>
              <a:t>Metacognition: knowing how to manage boring/confusing/difficult reading (taking notes and annotating)</a:t>
            </a:r>
            <a:endParaRPr lang="en-US" dirty="0"/>
          </a:p>
        </p:txBody>
      </p:sp>
    </p:spTree>
    <p:extLst>
      <p:ext uri="{BB962C8B-B14F-4D97-AF65-F5344CB8AC3E}">
        <p14:creationId xmlns:p14="http://schemas.microsoft.com/office/powerpoint/2010/main" val="328653622"/>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457200"/>
            <a:ext cx="8229600" cy="6019800"/>
          </a:xfrm>
        </p:spPr>
        <p:txBody>
          <a:bodyPr>
            <a:normAutofit fontScale="85000" lnSpcReduction="20000"/>
          </a:bodyPr>
          <a:lstStyle/>
          <a:p>
            <a:pPr marL="0" indent="0">
              <a:buNone/>
            </a:pPr>
            <a:r>
              <a:rPr lang="en-US" dirty="0" smtClean="0"/>
              <a:t>What Students Say They Learned (taken from </a:t>
            </a:r>
            <a:r>
              <a:rPr lang="en-US" dirty="0" smtClean="0"/>
              <a:t>final </a:t>
            </a:r>
            <a:r>
              <a:rPr lang="en-US" dirty="0" smtClean="0"/>
              <a:t>reflection papers):</a:t>
            </a:r>
          </a:p>
          <a:p>
            <a:pPr marL="0" indent="0">
              <a:buNone/>
            </a:pPr>
            <a:r>
              <a:rPr lang="en-US" b="1" u="sng" dirty="0" smtClean="0"/>
              <a:t>About Writing</a:t>
            </a:r>
          </a:p>
          <a:p>
            <a:r>
              <a:rPr lang="en-US" dirty="0" smtClean="0"/>
              <a:t>Prewriting: free-writing, looping, idea generating</a:t>
            </a:r>
          </a:p>
          <a:p>
            <a:r>
              <a:rPr lang="en-US" dirty="0" smtClean="0"/>
              <a:t>Planning: assignment expectations, develop a plan before writing</a:t>
            </a:r>
          </a:p>
          <a:p>
            <a:r>
              <a:rPr lang="en-US" dirty="0" smtClean="0"/>
              <a:t>Outlining</a:t>
            </a:r>
          </a:p>
          <a:p>
            <a:r>
              <a:rPr lang="en-US" dirty="0" smtClean="0"/>
              <a:t>Surface level/editing for audience expectations: complete sentences, punctuation, spelling</a:t>
            </a:r>
          </a:p>
          <a:p>
            <a:r>
              <a:rPr lang="en-US" dirty="0" smtClean="0"/>
              <a:t>Awareness and application of a variety of techniques for writing in college</a:t>
            </a:r>
          </a:p>
          <a:p>
            <a:r>
              <a:rPr lang="en-US" dirty="0" smtClean="0"/>
              <a:t>Analysis of rhetorical strategies</a:t>
            </a:r>
          </a:p>
          <a:p>
            <a:r>
              <a:rPr lang="en-US" dirty="0" smtClean="0"/>
              <a:t>Learned new ways of writing</a:t>
            </a:r>
          </a:p>
          <a:p>
            <a:r>
              <a:rPr lang="en-US" dirty="0" smtClean="0"/>
              <a:t>How to structure a college </a:t>
            </a:r>
            <a:r>
              <a:rPr lang="en-US" dirty="0" smtClean="0"/>
              <a:t>essay--intro</a:t>
            </a:r>
            <a:r>
              <a:rPr lang="en-US" dirty="0" smtClean="0"/>
              <a:t>, body, </a:t>
            </a:r>
            <a:r>
              <a:rPr lang="en-US" dirty="0" smtClean="0"/>
              <a:t>conclusion—and how to adapt content of structure depending on assignment/audience</a:t>
            </a:r>
            <a:endParaRPr lang="en-US" dirty="0" smtClean="0"/>
          </a:p>
          <a:p>
            <a:r>
              <a:rPr lang="en-US" dirty="0" smtClean="0"/>
              <a:t>Importance of continued writing practice</a:t>
            </a:r>
          </a:p>
          <a:p>
            <a:r>
              <a:rPr lang="en-US" dirty="0" smtClean="0"/>
              <a:t>Going to the WRC </a:t>
            </a:r>
          </a:p>
          <a:p>
            <a:r>
              <a:rPr lang="en-US" dirty="0" smtClean="0"/>
              <a:t>Revising/rewriting</a:t>
            </a:r>
          </a:p>
          <a:p>
            <a:r>
              <a:rPr lang="en-US" dirty="0" smtClean="0"/>
              <a:t>Awareness of audience/reader and adjusting type of writing depending on appropriateness for audience</a:t>
            </a:r>
          </a:p>
          <a:p>
            <a:r>
              <a:rPr lang="en-US" dirty="0" smtClean="0"/>
              <a:t>Change from high school writing practices to college</a:t>
            </a:r>
          </a:p>
          <a:p>
            <a:r>
              <a:rPr lang="en-US" dirty="0" smtClean="0"/>
              <a:t>How to transfer writing approaches to other college courses that require writing</a:t>
            </a:r>
          </a:p>
          <a:p>
            <a:r>
              <a:rPr lang="en-US" dirty="0" smtClean="0"/>
              <a:t>How to use writing approaches on the job and in life</a:t>
            </a:r>
          </a:p>
          <a:p>
            <a:endParaRPr lang="en-US" dirty="0"/>
          </a:p>
        </p:txBody>
      </p:sp>
    </p:spTree>
    <p:extLst>
      <p:ext uri="{BB962C8B-B14F-4D97-AF65-F5344CB8AC3E}">
        <p14:creationId xmlns:p14="http://schemas.microsoft.com/office/powerpoint/2010/main" val="3585660565"/>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a:t>Eng. 104 is not a Traditional </a:t>
            </a:r>
            <a:r>
              <a:rPr lang="en-US" dirty="0" smtClean="0"/>
              <a:t>Remedial Course</a:t>
            </a:r>
            <a:endParaRPr lang="en-US" dirty="0"/>
          </a:p>
        </p:txBody>
      </p:sp>
      <p:sp>
        <p:nvSpPr>
          <p:cNvPr id="3" name="Content Placeholder 2"/>
          <p:cNvSpPr>
            <a:spLocks noGrp="1"/>
          </p:cNvSpPr>
          <p:nvPr>
            <p:ph idx="1"/>
          </p:nvPr>
        </p:nvSpPr>
        <p:spPr/>
        <p:txBody>
          <a:bodyPr>
            <a:normAutofit/>
          </a:bodyPr>
          <a:lstStyle/>
          <a:p>
            <a:pPr marL="0" indent="0">
              <a:buNone/>
            </a:pPr>
            <a:endParaRPr lang="en-US" sz="2400" dirty="0" smtClean="0"/>
          </a:p>
          <a:p>
            <a:pPr marL="0" indent="0">
              <a:buNone/>
            </a:pPr>
            <a:endParaRPr lang="en-US" sz="2400" dirty="0"/>
          </a:p>
          <a:p>
            <a:pPr marL="0" indent="0">
              <a:buNone/>
            </a:pPr>
            <a:r>
              <a:rPr lang="en-US" sz="2400" dirty="0" smtClean="0"/>
              <a:t>Remediation focuses on correcting deficits in student learning (i.e. identifying and correcting what  was not learned the first time around)</a:t>
            </a:r>
          </a:p>
        </p:txBody>
      </p:sp>
    </p:spTree>
    <p:extLst>
      <p:ext uri="{BB962C8B-B14F-4D97-AF65-F5344CB8AC3E}">
        <p14:creationId xmlns:p14="http://schemas.microsoft.com/office/powerpoint/2010/main" val="4267032189"/>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Why Isn’t Eng. 104 a Remedial Course?</a:t>
            </a:r>
            <a:endParaRPr lang="en-US" dirty="0"/>
          </a:p>
        </p:txBody>
      </p:sp>
      <p:sp>
        <p:nvSpPr>
          <p:cNvPr id="3" name="Content Placeholder 2"/>
          <p:cNvSpPr>
            <a:spLocks noGrp="1"/>
          </p:cNvSpPr>
          <p:nvPr>
            <p:ph idx="1"/>
          </p:nvPr>
        </p:nvSpPr>
        <p:spPr/>
        <p:txBody>
          <a:bodyPr>
            <a:normAutofit fontScale="70000" lnSpcReduction="20000"/>
          </a:bodyPr>
          <a:lstStyle/>
          <a:p>
            <a:pPr marL="571500" indent="-571500"/>
            <a:r>
              <a:rPr lang="en-US" sz="2400" dirty="0" smtClean="0"/>
              <a:t>Eng</a:t>
            </a:r>
            <a:r>
              <a:rPr lang="en-US" sz="2400" dirty="0"/>
              <a:t>. 104 students often have never been taught to read strategically and metacognitively or to write strategically and with rhetorical sensitivity in the first place </a:t>
            </a:r>
            <a:endParaRPr lang="en-US" sz="2400" dirty="0" smtClean="0"/>
          </a:p>
          <a:p>
            <a:pPr marL="0" indent="0">
              <a:buNone/>
            </a:pPr>
            <a:endParaRPr lang="en-US" sz="2400" dirty="0"/>
          </a:p>
          <a:p>
            <a:pPr marL="571500" indent="-571500"/>
            <a:r>
              <a:rPr lang="en-US" sz="2400" dirty="0"/>
              <a:t>And/or they have never been taught how to transfer, adapt, and apply their reading/writing to varied </a:t>
            </a:r>
            <a:r>
              <a:rPr lang="en-US" sz="2400" dirty="0" smtClean="0"/>
              <a:t>contexts</a:t>
            </a:r>
          </a:p>
          <a:p>
            <a:pPr marL="571500" indent="-571500"/>
            <a:endParaRPr lang="en-US" sz="2400" dirty="0"/>
          </a:p>
          <a:p>
            <a:pPr marL="571500" indent="-571500"/>
            <a:r>
              <a:rPr lang="en-US" sz="2400" dirty="0" smtClean="0"/>
              <a:t>And/or they have never been given the chance to forge productive identities as readers and writers</a:t>
            </a:r>
          </a:p>
          <a:p>
            <a:pPr marL="0" indent="0">
              <a:buNone/>
            </a:pPr>
            <a:endParaRPr lang="en-US" sz="2400" dirty="0"/>
          </a:p>
          <a:p>
            <a:r>
              <a:rPr lang="en-US" sz="2400" b="1" i="1" dirty="0"/>
              <a:t>Transitional</a:t>
            </a:r>
            <a:r>
              <a:rPr lang="en-US" sz="2400" dirty="0"/>
              <a:t>: “</a:t>
            </a:r>
            <a:r>
              <a:rPr lang="en-US" dirty="0"/>
              <a:t>focuses on the changes—both in terms of identity and ability to navigate new kinds of texts—that take place when the learner moves from one academic context (like high school) to another (like college). The emphasis is on what the student needs to know about the new academic environment and how to navigate that new environment…Transitions can involve changes in literacy conceptualizations, awareness of the relationship of different types of literacies to the student's academic and other contexts, and increased proficiency in navigating and negotiating literacies for </a:t>
            </a:r>
            <a:r>
              <a:rPr lang="en-US" dirty="0" smtClean="0"/>
              <a:t>different purposes” (Paulson &amp; Armstrong, 2010, p. 7).</a:t>
            </a:r>
          </a:p>
          <a:p>
            <a:pPr marL="114300" indent="0">
              <a:buNone/>
            </a:pPr>
            <a:endParaRPr lang="en-US" dirty="0"/>
          </a:p>
          <a:p>
            <a:r>
              <a:rPr lang="en-US" dirty="0" smtClean="0"/>
              <a:t>Gee (1990): Discourses and literacies</a:t>
            </a:r>
          </a:p>
          <a:p>
            <a:pPr marL="114300" indent="0">
              <a:buNone/>
            </a:pPr>
            <a:endParaRPr lang="en-US" dirty="0" smtClean="0"/>
          </a:p>
          <a:p>
            <a:endParaRPr lang="en-US" dirty="0"/>
          </a:p>
        </p:txBody>
      </p:sp>
    </p:spTree>
    <p:extLst>
      <p:ext uri="{BB962C8B-B14F-4D97-AF65-F5344CB8AC3E}">
        <p14:creationId xmlns:p14="http://schemas.microsoft.com/office/powerpoint/2010/main" val="2326276370"/>
      </p:ext>
    </p:extLst>
  </p:cSld>
  <p:clrMapOvr>
    <a:masterClrMapping/>
  </p:clrMapOvr>
  <mc:AlternateContent xmlns:mc="http://schemas.openxmlformats.org/markup-compatibility/2006" xmlns:p14="http://schemas.microsoft.com/office/powerpoint/2010/main">
    <mc:Choice Requires="p14">
      <p:transition spd="slow" p14:dur="800">
        <p:circle/>
      </p:transition>
    </mc:Choice>
    <mc:Fallback xmlns="">
      <p:transition spd="slow">
        <p:circl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2" presetClass="entr" presetSubtype="4" fill="hold"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anim calcmode="lin" valueType="num">
                                      <p:cBhvr additive="base">
                                        <p:cTn id="7" dur="500" fill="hold"/>
                                        <p:tgtEl>
                                          <p:spTgt spid="3">
                                            <p:txEl>
                                              <p:pRg st="0" end="0"/>
                                            </p:txEl>
                                          </p:spTgt>
                                        </p:tgtEl>
                                        <p:attrNameLst>
                                          <p:attrName>ppt_x</p:attrName>
                                        </p:attrNameLst>
                                      </p:cBhvr>
                                      <p:tavLst>
                                        <p:tav tm="0">
                                          <p:val>
                                            <p:strVal val="#ppt_x"/>
                                          </p:val>
                                        </p:tav>
                                        <p:tav tm="100000">
                                          <p:val>
                                            <p:strVal val="#ppt_x"/>
                                          </p:val>
                                        </p:tav>
                                      </p:tavLst>
                                    </p:anim>
                                    <p:anim calcmode="lin" valueType="num">
                                      <p:cBhvr additive="base">
                                        <p:cTn id="8" dur="500" fill="hold"/>
                                        <p:tgtEl>
                                          <p:spTgt spid="3">
                                            <p:txEl>
                                              <p:pRg st="0" end="0"/>
                                            </p:txEl>
                                          </p:spTgt>
                                        </p:tgtEl>
                                        <p:attrNameLst>
                                          <p:attrName>ppt_y</p:attrName>
                                        </p:attrNameLst>
                                      </p:cBhvr>
                                      <p:tavLst>
                                        <p:tav tm="0">
                                          <p:val>
                                            <p:strVal val="1+#ppt_h/2"/>
                                          </p:val>
                                        </p:tav>
                                        <p:tav tm="100000">
                                          <p:val>
                                            <p:strVal val="#ppt_y"/>
                                          </p:val>
                                        </p:tav>
                                      </p:tavLst>
                                    </p:anim>
                                  </p:childTnLst>
                                </p:cTn>
                              </p:par>
                            </p:childTnLst>
                          </p:cTn>
                        </p:par>
                      </p:childTnLst>
                    </p:cTn>
                  </p:par>
                  <p:par>
                    <p:cTn id="9" fill="hold">
                      <p:stCondLst>
                        <p:cond delay="indefinite"/>
                      </p:stCondLst>
                      <p:childTnLst>
                        <p:par>
                          <p:cTn id="10" fill="hold">
                            <p:stCondLst>
                              <p:cond delay="0"/>
                            </p:stCondLst>
                            <p:childTnLst>
                              <p:par>
                                <p:cTn id="11" presetID="2" presetClass="entr" presetSubtype="4" fill="hold" nodeType="clickEffect">
                                  <p:stCondLst>
                                    <p:cond delay="0"/>
                                  </p:stCondLst>
                                  <p:childTnLst>
                                    <p:set>
                                      <p:cBhvr>
                                        <p:cTn id="12" dur="1" fill="hold">
                                          <p:stCondLst>
                                            <p:cond delay="0"/>
                                          </p:stCondLst>
                                        </p:cTn>
                                        <p:tgtEl>
                                          <p:spTgt spid="3">
                                            <p:txEl>
                                              <p:pRg st="2" end="2"/>
                                            </p:txEl>
                                          </p:spTgt>
                                        </p:tgtEl>
                                        <p:attrNameLst>
                                          <p:attrName>style.visibility</p:attrName>
                                        </p:attrNameLst>
                                      </p:cBhvr>
                                      <p:to>
                                        <p:strVal val="visible"/>
                                      </p:to>
                                    </p:set>
                                    <p:anim calcmode="lin" valueType="num">
                                      <p:cBhvr additive="base">
                                        <p:cTn id="13" dur="500" fill="hold"/>
                                        <p:tgtEl>
                                          <p:spTgt spid="3">
                                            <p:txEl>
                                              <p:pRg st="2" end="2"/>
                                            </p:txEl>
                                          </p:spTgt>
                                        </p:tgtEl>
                                        <p:attrNameLst>
                                          <p:attrName>ppt_x</p:attrName>
                                        </p:attrNameLst>
                                      </p:cBhvr>
                                      <p:tavLst>
                                        <p:tav tm="0">
                                          <p:val>
                                            <p:strVal val="#ppt_x"/>
                                          </p:val>
                                        </p:tav>
                                        <p:tav tm="100000">
                                          <p:val>
                                            <p:strVal val="#ppt_x"/>
                                          </p:val>
                                        </p:tav>
                                      </p:tavLst>
                                    </p:anim>
                                    <p:anim calcmode="lin" valueType="num">
                                      <p:cBhvr additive="base">
                                        <p:cTn id="14" dur="500" fill="hold"/>
                                        <p:tgtEl>
                                          <p:spTgt spid="3">
                                            <p:txEl>
                                              <p:pRg st="2" end="2"/>
                                            </p:txEl>
                                          </p:spTgt>
                                        </p:tgtEl>
                                        <p:attrNameLst>
                                          <p:attrName>ppt_y</p:attrName>
                                        </p:attrNameLst>
                                      </p:cBhvr>
                                      <p:tavLst>
                                        <p:tav tm="0">
                                          <p:val>
                                            <p:strVal val="1+#ppt_h/2"/>
                                          </p:val>
                                        </p:tav>
                                        <p:tav tm="100000">
                                          <p:val>
                                            <p:strVal val="#ppt_y"/>
                                          </p:val>
                                        </p:tav>
                                      </p:tavLst>
                                    </p:anim>
                                  </p:childTnLst>
                                </p:cTn>
                              </p:par>
                            </p:childTnLst>
                          </p:cTn>
                        </p:par>
                      </p:childTnLst>
                    </p:cTn>
                  </p:par>
                  <p:par>
                    <p:cTn id="15" fill="hold">
                      <p:stCondLst>
                        <p:cond delay="indefinite"/>
                      </p:stCondLst>
                      <p:childTnLst>
                        <p:par>
                          <p:cTn id="16" fill="hold">
                            <p:stCondLst>
                              <p:cond delay="0"/>
                            </p:stCondLst>
                            <p:childTnLst>
                              <p:par>
                                <p:cTn id="17" presetID="2" presetClass="entr" presetSubtype="4" fill="hold" nodeType="clickEffect">
                                  <p:stCondLst>
                                    <p:cond delay="0"/>
                                  </p:stCondLst>
                                  <p:childTnLst>
                                    <p:set>
                                      <p:cBhvr>
                                        <p:cTn id="18" dur="1" fill="hold">
                                          <p:stCondLst>
                                            <p:cond delay="0"/>
                                          </p:stCondLst>
                                        </p:cTn>
                                        <p:tgtEl>
                                          <p:spTgt spid="3">
                                            <p:txEl>
                                              <p:pRg st="4" end="4"/>
                                            </p:txEl>
                                          </p:spTgt>
                                        </p:tgtEl>
                                        <p:attrNameLst>
                                          <p:attrName>style.visibility</p:attrName>
                                        </p:attrNameLst>
                                      </p:cBhvr>
                                      <p:to>
                                        <p:strVal val="visible"/>
                                      </p:to>
                                    </p:set>
                                    <p:anim calcmode="lin" valueType="num">
                                      <p:cBhvr additive="base">
                                        <p:cTn id="19" dur="500" fill="hold"/>
                                        <p:tgtEl>
                                          <p:spTgt spid="3">
                                            <p:txEl>
                                              <p:pRg st="4" end="4"/>
                                            </p:txEl>
                                          </p:spTgt>
                                        </p:tgtEl>
                                        <p:attrNameLst>
                                          <p:attrName>ppt_x</p:attrName>
                                        </p:attrNameLst>
                                      </p:cBhvr>
                                      <p:tavLst>
                                        <p:tav tm="0">
                                          <p:val>
                                            <p:strVal val="#ppt_x"/>
                                          </p:val>
                                        </p:tav>
                                        <p:tav tm="100000">
                                          <p:val>
                                            <p:strVal val="#ppt_x"/>
                                          </p:val>
                                        </p:tav>
                                      </p:tavLst>
                                    </p:anim>
                                    <p:anim calcmode="lin" valueType="num">
                                      <p:cBhvr additive="base">
                                        <p:cTn id="20" dur="500" fill="hold"/>
                                        <p:tgtEl>
                                          <p:spTgt spid="3">
                                            <p:txEl>
                                              <p:pRg st="4" end="4"/>
                                            </p:txEl>
                                          </p:spTgt>
                                        </p:tgtEl>
                                        <p:attrNameLst>
                                          <p:attrName>ppt_y</p:attrName>
                                        </p:attrNameLst>
                                      </p:cBhvr>
                                      <p:tavLst>
                                        <p:tav tm="0">
                                          <p:val>
                                            <p:strVal val="1+#ppt_h/2"/>
                                          </p:val>
                                        </p:tav>
                                        <p:tav tm="100000">
                                          <p:val>
                                            <p:strVal val="#ppt_y"/>
                                          </p:val>
                                        </p:tav>
                                      </p:tavLst>
                                    </p:anim>
                                  </p:childTnLst>
                                </p:cTn>
                              </p:par>
                            </p:childTnLst>
                          </p:cTn>
                        </p:par>
                      </p:childTnLst>
                    </p:cTn>
                  </p:par>
                  <p:par>
                    <p:cTn id="21" fill="hold">
                      <p:stCondLst>
                        <p:cond delay="indefinite"/>
                      </p:stCondLst>
                      <p:childTnLst>
                        <p:par>
                          <p:cTn id="22" fill="hold">
                            <p:stCondLst>
                              <p:cond delay="0"/>
                            </p:stCondLst>
                            <p:childTnLst>
                              <p:par>
                                <p:cTn id="23" presetID="2" presetClass="entr" presetSubtype="4" fill="hold" nodeType="clickEffect">
                                  <p:stCondLst>
                                    <p:cond delay="0"/>
                                  </p:stCondLst>
                                  <p:childTnLst>
                                    <p:set>
                                      <p:cBhvr>
                                        <p:cTn id="24" dur="1" fill="hold">
                                          <p:stCondLst>
                                            <p:cond delay="0"/>
                                          </p:stCondLst>
                                        </p:cTn>
                                        <p:tgtEl>
                                          <p:spTgt spid="3">
                                            <p:txEl>
                                              <p:pRg st="6" end="6"/>
                                            </p:txEl>
                                          </p:spTgt>
                                        </p:tgtEl>
                                        <p:attrNameLst>
                                          <p:attrName>style.visibility</p:attrName>
                                        </p:attrNameLst>
                                      </p:cBhvr>
                                      <p:to>
                                        <p:strVal val="visible"/>
                                      </p:to>
                                    </p:set>
                                    <p:anim calcmode="lin" valueType="num">
                                      <p:cBhvr additive="base">
                                        <p:cTn id="25" dur="500" fill="hold"/>
                                        <p:tgtEl>
                                          <p:spTgt spid="3">
                                            <p:txEl>
                                              <p:pRg st="6" end="6"/>
                                            </p:txEl>
                                          </p:spTgt>
                                        </p:tgtEl>
                                        <p:attrNameLst>
                                          <p:attrName>ppt_x</p:attrName>
                                        </p:attrNameLst>
                                      </p:cBhvr>
                                      <p:tavLst>
                                        <p:tav tm="0">
                                          <p:val>
                                            <p:strVal val="#ppt_x"/>
                                          </p:val>
                                        </p:tav>
                                        <p:tav tm="100000">
                                          <p:val>
                                            <p:strVal val="#ppt_x"/>
                                          </p:val>
                                        </p:tav>
                                      </p:tavLst>
                                    </p:anim>
                                    <p:anim calcmode="lin" valueType="num">
                                      <p:cBhvr additive="base">
                                        <p:cTn id="26" dur="500" fill="hold"/>
                                        <p:tgtEl>
                                          <p:spTgt spid="3">
                                            <p:txEl>
                                              <p:pRg st="6" end="6"/>
                                            </p:txEl>
                                          </p:spTgt>
                                        </p:tgtEl>
                                        <p:attrNameLst>
                                          <p:attrName>ppt_y</p:attrName>
                                        </p:attrNameLst>
                                      </p:cBhvr>
                                      <p:tavLst>
                                        <p:tav tm="0">
                                          <p:val>
                                            <p:strVal val="1+#ppt_h/2"/>
                                          </p:val>
                                        </p:tav>
                                        <p:tav tm="100000">
                                          <p:val>
                                            <p:strVal val="#ppt_y"/>
                                          </p:val>
                                        </p:tav>
                                      </p:tavLst>
                                    </p:anim>
                                  </p:childTnLst>
                                </p:cTn>
                              </p:par>
                            </p:childTnLst>
                          </p:cTn>
                        </p:par>
                      </p:childTnLst>
                    </p:cTn>
                  </p:par>
                  <p:par>
                    <p:cTn id="27" fill="hold">
                      <p:stCondLst>
                        <p:cond delay="indefinite"/>
                      </p:stCondLst>
                      <p:childTnLst>
                        <p:par>
                          <p:cTn id="28" fill="hold">
                            <p:stCondLst>
                              <p:cond delay="0"/>
                            </p:stCondLst>
                            <p:childTnLst>
                              <p:par>
                                <p:cTn id="29" presetID="2" presetClass="entr" presetSubtype="4" fill="hold" nodeType="clickEffect">
                                  <p:stCondLst>
                                    <p:cond delay="0"/>
                                  </p:stCondLst>
                                  <p:childTnLst>
                                    <p:set>
                                      <p:cBhvr>
                                        <p:cTn id="30" dur="1" fill="hold">
                                          <p:stCondLst>
                                            <p:cond delay="0"/>
                                          </p:stCondLst>
                                        </p:cTn>
                                        <p:tgtEl>
                                          <p:spTgt spid="3">
                                            <p:txEl>
                                              <p:pRg st="8" end="8"/>
                                            </p:txEl>
                                          </p:spTgt>
                                        </p:tgtEl>
                                        <p:attrNameLst>
                                          <p:attrName>style.visibility</p:attrName>
                                        </p:attrNameLst>
                                      </p:cBhvr>
                                      <p:to>
                                        <p:strVal val="visible"/>
                                      </p:to>
                                    </p:set>
                                    <p:anim calcmode="lin" valueType="num">
                                      <p:cBhvr additive="base">
                                        <p:cTn id="31" dur="500" fill="hold"/>
                                        <p:tgtEl>
                                          <p:spTgt spid="3">
                                            <p:txEl>
                                              <p:pRg st="8" end="8"/>
                                            </p:txEl>
                                          </p:spTgt>
                                        </p:tgtEl>
                                        <p:attrNameLst>
                                          <p:attrName>ppt_x</p:attrName>
                                        </p:attrNameLst>
                                      </p:cBhvr>
                                      <p:tavLst>
                                        <p:tav tm="0">
                                          <p:val>
                                            <p:strVal val="#ppt_x"/>
                                          </p:val>
                                        </p:tav>
                                        <p:tav tm="100000">
                                          <p:val>
                                            <p:strVal val="#ppt_x"/>
                                          </p:val>
                                        </p:tav>
                                      </p:tavLst>
                                    </p:anim>
                                    <p:anim calcmode="lin" valueType="num">
                                      <p:cBhvr additive="base">
                                        <p:cTn id="32" dur="500" fill="hold"/>
                                        <p:tgtEl>
                                          <p:spTgt spid="3">
                                            <p:txEl>
                                              <p:pRg st="8" end="8"/>
                                            </p:txEl>
                                          </p:spTgt>
                                        </p:tgtEl>
                                        <p:attrNameLst>
                                          <p:attrName>ppt_y</p:attrName>
                                        </p:attrNameLst>
                                      </p:cBhvr>
                                      <p:tavLst>
                                        <p:tav tm="0">
                                          <p:val>
                                            <p:strVal val="1+#ppt_h/2"/>
                                          </p:val>
                                        </p:tav>
                                        <p:tav tm="100000">
                                          <p:val>
                                            <p:strVal val="#ppt_y"/>
                                          </p:val>
                                        </p:tav>
                                      </p:tavLst>
                                    </p:anim>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Adjacency">
  <a:themeElements>
    <a:clrScheme name="Adjacency">
      <a:dk1>
        <a:srgbClr val="2F2B20"/>
      </a:dk1>
      <a:lt1>
        <a:srgbClr val="FFFFFF"/>
      </a:lt1>
      <a:dk2>
        <a:srgbClr val="675E47"/>
      </a:dk2>
      <a:lt2>
        <a:srgbClr val="DFDCB7"/>
      </a:lt2>
      <a:accent1>
        <a:srgbClr val="A9A57C"/>
      </a:accent1>
      <a:accent2>
        <a:srgbClr val="9CBEBD"/>
      </a:accent2>
      <a:accent3>
        <a:srgbClr val="D2CB6C"/>
      </a:accent3>
      <a:accent4>
        <a:srgbClr val="95A39D"/>
      </a:accent4>
      <a:accent5>
        <a:srgbClr val="C89F5D"/>
      </a:accent5>
      <a:accent6>
        <a:srgbClr val="B1A089"/>
      </a:accent6>
      <a:hlink>
        <a:srgbClr val="D25814"/>
      </a:hlink>
      <a:folHlink>
        <a:srgbClr val="849A0A"/>
      </a:folHlink>
    </a:clrScheme>
    <a:fontScheme name="Office">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Adjacency">
      <a:fillStyleLst>
        <a:solidFill>
          <a:schemeClr val="phClr"/>
        </a:solidFill>
        <a:solidFill>
          <a:schemeClr val="phClr">
            <a:tint val="55000"/>
          </a:schemeClr>
        </a:solidFill>
        <a:solidFill>
          <a:schemeClr val="phClr"/>
        </a:solidFill>
      </a:fillStyleLst>
      <a:lnStyleLst>
        <a:ln w="12700"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effectStyle>
        <a:effectStyle>
          <a:effectLst>
            <a:outerShdw blurRad="50800" dist="25400" algn="bl" rotWithShape="0">
              <a:srgbClr val="000000">
                <a:alpha val="60000"/>
              </a:srgbClr>
            </a:outerShdw>
          </a:effectLst>
        </a:effectStyle>
        <a:effectStyle>
          <a:effectLst/>
          <a:scene3d>
            <a:camera prst="orthographicFront">
              <a:rot lat="0" lon="0" rev="0"/>
            </a:camera>
            <a:lightRig rig="brightRoom" dir="tl">
              <a:rot lat="0" lon="0" rev="1800000"/>
            </a:lightRig>
          </a:scene3d>
          <a:sp3d contourW="10160" prstMaterial="dkEdge">
            <a:bevelT w="38100" h="50800" prst="angle"/>
            <a:contourClr>
              <a:schemeClr val="phClr">
                <a:shade val="40000"/>
                <a:satMod val="150000"/>
              </a:schemeClr>
            </a:contourClr>
          </a:sp3d>
        </a:effectStyle>
      </a:effectStyleLst>
      <a:bgFillStyleLst>
        <a:solidFill>
          <a:schemeClr val="phClr"/>
        </a:solidFill>
        <a:gradFill rotWithShape="1">
          <a:gsLst>
            <a:gs pos="0">
              <a:schemeClr val="phClr">
                <a:tint val="90000"/>
              </a:schemeClr>
            </a:gs>
            <a:gs pos="75000">
              <a:schemeClr val="phClr">
                <a:shade val="100000"/>
                <a:satMod val="115000"/>
              </a:schemeClr>
            </a:gs>
            <a:gs pos="100000">
              <a:schemeClr val="phClr">
                <a:shade val="70000"/>
                <a:satMod val="130000"/>
              </a:schemeClr>
            </a:gs>
          </a:gsLst>
          <a:path path="circle">
            <a:fillToRect l="20000" t="50000" r="100000" b="50000"/>
          </a:path>
        </a:gradFill>
        <a:blipFill rotWithShape="1">
          <a:blip xmlns:r="http://schemas.openxmlformats.org/officeDocument/2006/relationships" r:embed="rId1">
            <a:duotone>
              <a:schemeClr val="phClr">
                <a:tint val="97000"/>
              </a:schemeClr>
              <a:schemeClr val="phClr">
                <a:shade val="96000"/>
              </a:schemeClr>
            </a:duotone>
          </a:blip>
          <a:tile tx="0" ty="0" sx="32000" sy="32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Adjacency</Template>
  <TotalTime>177</TotalTime>
  <Words>704</Words>
  <Application>Microsoft Office PowerPoint</Application>
  <PresentationFormat>On-screen Show (4:3)</PresentationFormat>
  <Paragraphs>81</Paragraphs>
  <Slides>10</Slides>
  <Notes>0</Notes>
  <HiddenSlides>0</HiddenSlides>
  <MMClips>0</MMClips>
  <ScaleCrop>false</ScaleCrop>
  <HeadingPairs>
    <vt:vector size="4" baseType="variant">
      <vt:variant>
        <vt:lpstr>Theme</vt:lpstr>
      </vt:variant>
      <vt:variant>
        <vt:i4>1</vt:i4>
      </vt:variant>
      <vt:variant>
        <vt:lpstr>Slide Titles</vt:lpstr>
      </vt:variant>
      <vt:variant>
        <vt:i4>10</vt:i4>
      </vt:variant>
    </vt:vector>
  </HeadingPairs>
  <TitlesOfParts>
    <vt:vector size="11" baseType="lpstr">
      <vt:lpstr>Adjacency</vt:lpstr>
      <vt:lpstr>Overview of English 104 and What to Expect of Students Who Complete the Course</vt:lpstr>
      <vt:lpstr>English 104: Reading and Writing for College (4 credits)</vt:lpstr>
      <vt:lpstr>PowerPoint Presentation</vt:lpstr>
      <vt:lpstr>Our Eng. 104 Students: Entry Assumptions</vt:lpstr>
      <vt:lpstr>What Can We Expect of Students Who Take Eng. 104?</vt:lpstr>
      <vt:lpstr>What Can We Expect of Students Who Take Eng. 104?</vt:lpstr>
      <vt:lpstr>PowerPoint Presentation</vt:lpstr>
      <vt:lpstr>Eng. 104 is not a Traditional Remedial Course</vt:lpstr>
      <vt:lpstr>Why Isn’t Eng. 104 a Remedial Course?</vt:lpstr>
      <vt:lpstr>Questions?</vt:lpstr>
    </vt:vector>
  </TitlesOfParts>
  <Company>HP</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Overview of English 104 and What to Expect of Students Who Complete the Course</dc:title>
  <dc:creator>WREADER</dc:creator>
  <cp:lastModifiedBy>WREADER</cp:lastModifiedBy>
  <cp:revision>50</cp:revision>
  <dcterms:created xsi:type="dcterms:W3CDTF">2012-08-14T15:47:55Z</dcterms:created>
  <dcterms:modified xsi:type="dcterms:W3CDTF">2012-08-16T14:10:18Z</dcterms:modified>
</cp:coreProperties>
</file>

<file path=docProps/thumbnail.jpeg>
</file>